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1"/>
  </p:notesMasterIdLst>
  <p:sldIdLst>
    <p:sldId id="257" r:id="rId5"/>
    <p:sldId id="261" r:id="rId6"/>
    <p:sldId id="310" r:id="rId7"/>
    <p:sldId id="274" r:id="rId8"/>
    <p:sldId id="262" r:id="rId9"/>
    <p:sldId id="395" r:id="rId10"/>
    <p:sldId id="410" r:id="rId11"/>
    <p:sldId id="411" r:id="rId12"/>
    <p:sldId id="259" r:id="rId13"/>
    <p:sldId id="375" r:id="rId14"/>
    <p:sldId id="379" r:id="rId15"/>
    <p:sldId id="374" r:id="rId16"/>
    <p:sldId id="384" r:id="rId17"/>
    <p:sldId id="380" r:id="rId18"/>
    <p:sldId id="389" r:id="rId19"/>
    <p:sldId id="381" r:id="rId20"/>
    <p:sldId id="388" r:id="rId21"/>
    <p:sldId id="373" r:id="rId22"/>
    <p:sldId id="387" r:id="rId23"/>
    <p:sldId id="393" r:id="rId24"/>
    <p:sldId id="390" r:id="rId25"/>
    <p:sldId id="392" r:id="rId26"/>
    <p:sldId id="394" r:id="rId27"/>
    <p:sldId id="277" r:id="rId28"/>
    <p:sldId id="370" r:id="rId29"/>
    <p:sldId id="371" r:id="rId30"/>
  </p:sldIdLst>
  <p:sldSz cx="20104100" cy="11728450"/>
  <p:notesSz cx="20104100" cy="1172845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403050203000203" pitchFamily="34" charset="0"/>
      <p:regular r:id="rId36"/>
      <p:bold r:id="rId37"/>
      <p:italic r:id="rId38"/>
      <p:boldItalic r:id="rId39"/>
    </p:embeddedFont>
    <p:embeddedFont>
      <p:font typeface="IBM Plex Sans Medium" panose="020B0403050203000203" pitchFamily="34" charset="0"/>
      <p:regular r:id="rId40"/>
      <p:bold r:id="rId41"/>
      <p:italic r:id="rId42"/>
      <p:boldItalic r:id="rId43"/>
    </p:embeddedFont>
    <p:embeddedFont>
      <p:font typeface="IBM Plex Sans SemiBold" panose="020B0403050203000203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/>
    <p:restoredTop sz="94715"/>
  </p:normalViewPr>
  <p:slideViewPr>
    <p:cSldViewPr snapToGrid="0" snapToObjects="1">
      <p:cViewPr varScale="1">
        <p:scale>
          <a:sx n="71" d="100"/>
          <a:sy n="71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 делегирование в основном.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016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54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732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142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21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27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45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38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876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0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591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315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</a:t>
            </a:r>
            <a:r>
              <a:rPr lang="ru-RU" dirty="0" err="1"/>
              <a:t>Херси-Бланшара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164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98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microsoft.com/office/2007/relationships/hdphoto" Target="../media/hdphoto1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8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sytests.org/interpersonal/leary.html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6.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Недирективный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контроль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Традиционный подход к контролю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" name="Google Shape;838;p56">
            <a:extLst>
              <a:ext uri="{FF2B5EF4-FFF2-40B4-BE49-F238E27FC236}">
                <a16:creationId xmlns:a16="http://schemas.microsoft.com/office/drawing/2014/main" id="{2319C81A-304F-1448-87B6-E87E5AD7890B}"/>
              </a:ext>
            </a:extLst>
          </p:cNvPr>
          <p:cNvSpPr txBox="1"/>
          <p:nvPr/>
        </p:nvSpPr>
        <p:spPr>
          <a:xfrm>
            <a:off x="1047088" y="3084042"/>
            <a:ext cx="12200796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en-US" sz="4400" dirty="0">
                <a:highlight>
                  <a:srgbClr val="FFFFFF"/>
                </a:highlight>
                <a:latin typeface="IBM Plex Sans"/>
              </a:rPr>
              <a:t>SMART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Входной – промежуточный – итоговый виды контроля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Проверка </a:t>
            </a:r>
            <a:r>
              <a:rPr lang="en-US" sz="4400" dirty="0">
                <a:latin typeface="IBM Plex Sans"/>
              </a:rPr>
              <a:t>KPI </a:t>
            </a:r>
            <a:r>
              <a:rPr lang="ru-RU" sz="4400" dirty="0">
                <a:latin typeface="IBM Plex Sans"/>
              </a:rPr>
              <a:t>и отношения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Передача задачи, проекта, ответственности за зону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Регулярный трекинг и анализ ресурсов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0AF55-09D8-1E47-9042-9D12080955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26947" y="3084042"/>
            <a:ext cx="5560366" cy="55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Проблемы традиционного контроля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" name="Google Shape;838;p56">
            <a:extLst>
              <a:ext uri="{FF2B5EF4-FFF2-40B4-BE49-F238E27FC236}">
                <a16:creationId xmlns:a16="http://schemas.microsoft.com/office/drawing/2014/main" id="{167653DA-0778-ED43-8EE5-977EB8842D8C}"/>
              </a:ext>
            </a:extLst>
          </p:cNvPr>
          <p:cNvSpPr txBox="1"/>
          <p:nvPr/>
        </p:nvSpPr>
        <p:spPr>
          <a:xfrm>
            <a:off x="1049039" y="3191438"/>
            <a:ext cx="16068977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Ответственность почти всегда остаётся на менеджере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Чем больше контроля, тем меньше инициативы</a:t>
            </a:r>
            <a:endParaRPr lang="ru-RU" sz="4800" b="1" dirty="0">
              <a:solidFill>
                <a:srgbClr val="FF0000"/>
              </a:solidFill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ПВО, СБД</a:t>
            </a:r>
            <a:endParaRPr lang="ru-RU" sz="4800" b="1" dirty="0">
              <a:solidFill>
                <a:srgbClr val="FF0000"/>
              </a:solidFill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Важные задачи не требуют контроля, а незначительные (на взгляд партнёра требуют)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8 способов НБНСО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Принятие ответственности вместо её разделения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E52ABC-3D64-DF4F-A153-E673FA5786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87201" y="7131408"/>
            <a:ext cx="4632900" cy="4632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48C039-644C-E04E-8387-1B10646679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56666" y="2915105"/>
            <a:ext cx="3293969" cy="32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5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 err="1"/>
              <a:t>Коактивный</a:t>
            </a:r>
            <a:r>
              <a:rPr lang="ru-RU" sz="11000" dirty="0"/>
              <a:t> </a:t>
            </a:r>
            <a:r>
              <a:rPr lang="ru-RU" sz="11000" dirty="0" err="1"/>
              <a:t>коучинг</a:t>
            </a:r>
            <a:r>
              <a:rPr lang="ru-RU" sz="11000" dirty="0"/>
              <a:t> для контроля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ED49D1-EA21-FE43-BE0D-F204668F47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4278"/>
          <a:stretch/>
        </p:blipFill>
        <p:spPr>
          <a:xfrm>
            <a:off x="6791011" y="1252277"/>
            <a:ext cx="6517153" cy="3749303"/>
          </a:xfrm>
          <a:prstGeom prst="roundRect">
            <a:avLst/>
          </a:prstGeom>
        </p:spPr>
      </p:pic>
      <p:sp>
        <p:nvSpPr>
          <p:cNvPr id="34" name="Google Shape;838;p56">
            <a:extLst>
              <a:ext uri="{FF2B5EF4-FFF2-40B4-BE49-F238E27FC236}">
                <a16:creationId xmlns:a16="http://schemas.microsoft.com/office/drawing/2014/main" id="{EDE114B3-EDE9-B24D-BB20-E274147749EE}"/>
              </a:ext>
            </a:extLst>
          </p:cNvPr>
          <p:cNvSpPr txBox="1"/>
          <p:nvPr/>
        </p:nvSpPr>
        <p:spPr>
          <a:xfrm>
            <a:off x="1047088" y="5001580"/>
            <a:ext cx="18005001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Парадигма помощи в самоконтроле и создании инициативы подотчётности в </a:t>
            </a:r>
            <a:r>
              <a:rPr lang="ru-RU" sz="4400" b="1" dirty="0" err="1">
                <a:highlight>
                  <a:srgbClr val="FFFFFF"/>
                </a:highlight>
                <a:latin typeface="IBM Plex Sans"/>
              </a:rPr>
              <a:t>коактивном</a:t>
            </a: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4400" b="1" dirty="0" err="1">
                <a:highlight>
                  <a:srgbClr val="FFFFFF"/>
                </a:highlight>
                <a:latin typeface="IBM Plex Sans"/>
              </a:rPr>
              <a:t>коучинге</a:t>
            </a: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: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Вместо процессов и результатов, о которых мы можем не знать всего, актуализируем самоконтроль прошлого, настоящего и будущего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Передача задачи, проекта, ответственности за зону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Регулярный трекинг и анализ ресурсов через GRO</a:t>
            </a:r>
            <a:r>
              <a:rPr lang="en-US" sz="4400" dirty="0">
                <a:latin typeface="IBM Plex Sans"/>
              </a:rPr>
              <a:t>W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7259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прошлого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8423671A-537F-3846-8A14-4CC49AD38735}"/>
              </a:ext>
            </a:extLst>
          </p:cNvPr>
          <p:cNvSpPr txBox="1"/>
          <p:nvPr/>
        </p:nvSpPr>
        <p:spPr>
          <a:xfrm>
            <a:off x="1047087" y="3084042"/>
            <a:ext cx="13596823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ошибки были у тебя в прошлом в похожих задачах?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 их избежать?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Чему ты научился за последнее время?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 это применить?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неэффективные процессы необходимо поменять?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уроки ты извлёк для себя в целом и как ты поступишь теперь?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0EC129-4680-AA45-AA09-362D99F99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8004" y="2750866"/>
            <a:ext cx="8060023" cy="8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настоящего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AF470894-3C5A-D944-A93C-A35267085D5C}"/>
              </a:ext>
            </a:extLst>
          </p:cNvPr>
          <p:cNvSpPr txBox="1"/>
          <p:nvPr/>
        </p:nvSpPr>
        <p:spPr>
          <a:xfrm>
            <a:off x="1047088" y="3084042"/>
            <a:ext cx="13364872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Какова твоя нагрузка, позволит ли она тебе взять на себя эту роль?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Что из того, что происходит сейчас в компании важно учесть для реализации задачи?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Что ты можешь использовать как преимущество?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SWOT-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элементы ты выделяешь?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E229ED-E94C-134A-A6E4-C32461A800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98824" y="5284232"/>
            <a:ext cx="6502160" cy="65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будущего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9F3AAF-9C1B-AA45-A4C4-E33BAFFF7A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94031" y="2816839"/>
            <a:ext cx="8556628" cy="358534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158EF42-B32F-AA49-BEB8-1FAD7603A8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4031" y="6746146"/>
            <a:ext cx="8562672" cy="37281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D5F395-5856-8347-B2C9-C1B725776F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8873" y="2665907"/>
            <a:ext cx="7783979" cy="77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2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последствий: 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осознание и разделение ответственности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EBF3E-1397-C743-BF01-98955FB9C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8526" y="3532092"/>
            <a:ext cx="8787047" cy="80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0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Квадрат Декарта: мотивация выполнить вместо контроля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Квадрат Декарта: почему я сам захочу это сделать?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7B3B829-14E0-0B4B-A6ED-4C6467B4BA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7100" y="2915105"/>
            <a:ext cx="106299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4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Квадрат Декарта: почему я сам захочу это сделать?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5DC5DCC-0EB3-9D48-BC56-4AF09258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10778"/>
              </p:ext>
            </p:extLst>
          </p:nvPr>
        </p:nvGraphicFramePr>
        <p:xfrm>
          <a:off x="1047088" y="4139847"/>
          <a:ext cx="18005008" cy="5703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002504">
                  <a:extLst>
                    <a:ext uri="{9D8B030D-6E8A-4147-A177-3AD203B41FA5}">
                      <a16:colId xmlns:a16="http://schemas.microsoft.com/office/drawing/2014/main" val="2851332309"/>
                    </a:ext>
                  </a:extLst>
                </a:gridCol>
                <a:gridCol w="9002504">
                  <a:extLst>
                    <a:ext uri="{9D8B030D-6E8A-4147-A177-3AD203B41FA5}">
                      <a16:colId xmlns:a16="http://schemas.microsoft.com/office/drawing/2014/main" val="263855045"/>
                    </a:ext>
                  </a:extLst>
                </a:gridCol>
              </a:tblGrid>
              <a:tr h="2317007">
                <a:tc>
                  <a:txBody>
                    <a:bodyPr/>
                    <a:lstStyle/>
                    <a:p>
                      <a:r>
                        <a:rPr lang="ru-RU" sz="3600" dirty="0"/>
                        <a:t>Что будет если не успеть выполнить проект вовремя? 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/>
                        <a:t>А что если успеть? Каковы выгоды и перспективы?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562684"/>
                  </a:ext>
                </a:extLst>
              </a:tr>
              <a:tr h="3386393">
                <a:tc>
                  <a:txBody>
                    <a:bodyPr/>
                    <a:lstStyle/>
                    <a:p>
                      <a:r>
                        <a:rPr lang="ru-RU" sz="3600" dirty="0"/>
                        <a:t>Чего не будет в карьере, в развитии отношений если не выполнить проект в срок?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/>
                        <a:t>Каких проблем удастся избежать? Сохранить репутацию!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3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795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Твой межличностный профиль и контроль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146802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 межличностных отношений Т. </a:t>
            </a:r>
            <a:r>
              <a:rPr lang="ru-RU" dirty="0" err="1"/>
              <a:t>Лири</a:t>
            </a:r>
            <a:br>
              <a:rPr lang="ru-RU" dirty="0"/>
            </a:br>
            <a:r>
              <a:rPr lang="ru-RU" dirty="0"/>
              <a:t>Я-реальное</a:t>
            </a:r>
            <a:br>
              <a:rPr lang="ru-RU" dirty="0"/>
            </a:br>
            <a:r>
              <a:rPr lang="ru-RU" dirty="0"/>
              <a:t>Я-желаемое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31BB-82A4-0F47-B5DC-2204BB707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9658" y="2750866"/>
            <a:ext cx="85090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31BB-82A4-0F47-B5DC-2204BB707E6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19348" y="1252277"/>
            <a:ext cx="10265403" cy="10112188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0EE1D366-F6FA-0542-A029-25A9B16D6E7D}"/>
              </a:ext>
            </a:extLst>
          </p:cNvPr>
          <p:cNvSpPr/>
          <p:nvPr/>
        </p:nvSpPr>
        <p:spPr>
          <a:xfrm>
            <a:off x="7996519" y="4303058"/>
            <a:ext cx="3980328" cy="3962401"/>
          </a:xfrm>
          <a:prstGeom prst="ellipse">
            <a:avLst/>
          </a:prstGeom>
          <a:solidFill>
            <a:srgbClr val="00B05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94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Пройти тест и определить свой профиль контроля по шкалам Т. </a:t>
            </a:r>
            <a:r>
              <a:rPr lang="ru-RU" sz="3958" dirty="0" err="1"/>
              <a:t>Лири</a:t>
            </a:r>
            <a:r>
              <a:rPr lang="ru-RU" sz="3958" dirty="0"/>
              <a:t>. Провести анализ для позиции </a:t>
            </a:r>
            <a:r>
              <a:rPr lang="ru-RU" sz="3958" dirty="0" err="1"/>
              <a:t>коуч</a:t>
            </a:r>
            <a:r>
              <a:rPr lang="ru-RU" sz="3958" dirty="0"/>
              <a:t>-менеджера (можно текстом сообщения).</a:t>
            </a:r>
            <a:br>
              <a:rPr lang="ru-RU" sz="3958" dirty="0"/>
            </a:br>
            <a:br>
              <a:rPr lang="ru-RU" sz="3958" dirty="0"/>
            </a:br>
            <a:r>
              <a:rPr lang="en" sz="3958" dirty="0">
                <a:hlinkClick r:id="rId2"/>
              </a:rPr>
              <a:t>https://psytests.org/interpersonal/leary.html</a:t>
            </a:r>
            <a:r>
              <a:rPr lang="ru-RU" sz="3958" dirty="0"/>
              <a:t> </a:t>
            </a:r>
            <a:br>
              <a:rPr lang="ru-RU" sz="3958" dirty="0"/>
            </a:br>
            <a:br>
              <a:rPr lang="ru-RU" sz="3958" dirty="0"/>
            </a:b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Помощь в самоконтроле и инициации подотчётности?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Самоконтроль прошлого, настоящего и будущего.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Твой профиль межличностных отношений!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6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 err="1">
                <a:latin typeface="IBM Plex Sans SemiBold"/>
              </a:rPr>
              <a:t>Коучинговый</a:t>
            </a:r>
            <a:r>
              <a:rPr lang="ru-RU" sz="6000" b="1" dirty="0">
                <a:latin typeface="IBM Plex Sans SemiBold"/>
              </a:rPr>
              <a:t> подход для управленческого контроля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Традиционный подход к контролю и его проблемы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 err="1">
                <a:latin typeface="IBM Plex Sans"/>
              </a:rPr>
              <a:t>К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оактивный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способ формирования самоконтроля и разделения ответственности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latin typeface="IBM Plex Sans"/>
              </a:rPr>
              <a:t>Квадрат Декарта – инструмент настроя на самоконтроль вместо контроля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Твой профиль межличностных отношений и его значение для контроля</a:t>
            </a: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(по тесту межличностных отношений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Лири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)</a:t>
            </a: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Традиционный подход к лидерству </a:t>
            </a:r>
            <a:r>
              <a:rPr lang="en-US" sz="11000" dirty="0"/>
              <a:t>vs </a:t>
            </a:r>
            <a:r>
              <a:rPr lang="ru-RU" sz="11000" dirty="0" err="1"/>
              <a:t>коучинговый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96126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Традиционное ситуативное лидерство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DBBB4F4-4D8A-314D-8397-D9D95A0BB5D9}"/>
              </a:ext>
            </a:extLst>
          </p:cNvPr>
          <p:cNvGraphicFramePr>
            <a:graphicFrameLocks noGrp="1"/>
          </p:cNvGraphicFramePr>
          <p:nvPr/>
        </p:nvGraphicFramePr>
        <p:xfrm>
          <a:off x="1047088" y="3442447"/>
          <a:ext cx="17991597" cy="805807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96151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6623824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6571622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2563906">
                <a:tc>
                  <a:txBody>
                    <a:bodyPr/>
                    <a:lstStyle/>
                    <a:p>
                      <a:pPr algn="ctr"/>
                      <a:r>
                        <a:rPr lang="ru-RU" sz="2800" b="0" i="0" dirty="0"/>
                        <a:t>Высокая компетентность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Осторожный игрок..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Супер-Звезда!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Низкая компетентность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Директивно: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учим и инструктируем;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контролируем;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даём ОС.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Низкий настрой на работу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 поддерживаем;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 взбадриваем!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b="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33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Ситуативное лидерство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6971AFDE-CF60-8844-8CC7-A9B7895A4F3A}"/>
              </a:ext>
            </a:extLst>
          </p:cNvPr>
          <p:cNvGraphicFramePr>
            <a:graphicFrameLocks noGrp="1"/>
          </p:cNvGraphicFramePr>
          <p:nvPr/>
        </p:nvGraphicFramePr>
        <p:xfrm>
          <a:off x="1017980" y="2561461"/>
          <a:ext cx="17991597" cy="889307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64888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5932449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2394260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1029232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Высокая компетентность</a:t>
                      </a:r>
                      <a:endParaRPr lang="ru-RU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Осторожный игрок..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Супер-Звезда!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Низкая компетентность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 err="1">
                          <a:solidFill>
                            <a:srgbClr val="00B050"/>
                          </a:solidFill>
                        </a:rPr>
                        <a:t>Недирективно</a:t>
                      </a:r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учим и инструктируем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 потребностях в обучении, предоставляем ресурсы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контролируем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об удобных формах отчётности и первых шагах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даём ОС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.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предоставляем ОС в правильной форме и атмосфере, формируя культуру взаимной заинтересованности и доверия!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поддерживаем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 спрашиваем о возможностях развития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взбадриваем</a:t>
                      </a:r>
                      <a:r>
                        <a:rPr lang="ru-RU" sz="2800" b="1" strike="noStrik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спрашиваем об интересах и целях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ru-RU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Традиционный подход к контролю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843</Words>
  <Application>Microsoft Macintosh PowerPoint</Application>
  <PresentationFormat>Произвольный</PresentationFormat>
  <Paragraphs>144</Paragraphs>
  <Slides>26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IBM Plex Sans</vt:lpstr>
      <vt:lpstr>Roboto</vt:lpstr>
      <vt:lpstr>IBM Plex Sans SemiBold</vt:lpstr>
      <vt:lpstr>IBM Plex Sans Medium</vt:lpstr>
      <vt:lpstr>Calibri</vt:lpstr>
      <vt:lpstr>Arial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6. Коучинговый подход для управленческого контроля</vt:lpstr>
      <vt:lpstr>Традиционный подход к лидерству vs коучинговый</vt:lpstr>
      <vt:lpstr>Традиционное ситуативное лидерство</vt:lpstr>
      <vt:lpstr>Ситуативное лидерство коуч-менеджера</vt:lpstr>
      <vt:lpstr>Традиционный подход к контролю</vt:lpstr>
      <vt:lpstr>Традиционный подход к контролю</vt:lpstr>
      <vt:lpstr>Проблемы традиционного контроля</vt:lpstr>
      <vt:lpstr>Коактивный коучинг для контроля</vt:lpstr>
      <vt:lpstr>Презентация PowerPoint</vt:lpstr>
      <vt:lpstr>Помощь в самоконтроле прошлого</vt:lpstr>
      <vt:lpstr>Помощь в самоконтроле настоящего</vt:lpstr>
      <vt:lpstr>Помощь в самоконтроле будущего</vt:lpstr>
      <vt:lpstr>Помощь в самоконтроле последствий:  осознание и разделение ответственности</vt:lpstr>
      <vt:lpstr>Квадрат Декарта: мотивация выполнить вместо контроля</vt:lpstr>
      <vt:lpstr>Квадрат Декарта: почему я сам захочу это сделать?</vt:lpstr>
      <vt:lpstr>Квадрат Декарта: почему я сам захочу это сделать?</vt:lpstr>
      <vt:lpstr>Твой межличностный профиль и контроль</vt:lpstr>
      <vt:lpstr>Тест межличностных отношений Т. Лири Я-реальное Я-желаемое </vt:lpstr>
      <vt:lpstr>Презентация PowerPoint</vt:lpstr>
      <vt:lpstr>ИТОГИ   Практическое задание:  - Пройти тест и определить свой профиль контроля по шкалам Т. Лири. Провести анализ для позиции коуч-менеджера (можно текстом сообщения).  https://psytests.org/interpersonal/leary.html   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65</cp:revision>
  <dcterms:modified xsi:type="dcterms:W3CDTF">2021-05-14T16:48:43Z</dcterms:modified>
</cp:coreProperties>
</file>